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24"/>
    <p:restoredTop sz="94192"/>
  </p:normalViewPr>
  <p:slideViewPr>
    <p:cSldViewPr snapToGrid="0" snapToObjects="1">
      <p:cViewPr varScale="1">
        <p:scale>
          <a:sx n="62" d="100"/>
          <a:sy n="62" d="100"/>
        </p:scale>
        <p:origin x="744" y="16"/>
      </p:cViewPr>
      <p:guideLst/>
    </p:cSldViewPr>
  </p:slideViewPr>
  <p:outlineViewPr>
    <p:cViewPr>
      <p:scale>
        <a:sx n="33" d="100"/>
        <a:sy n="33" d="100"/>
      </p:scale>
      <p:origin x="0" y="0"/>
    </p:cViewPr>
  </p:outlineViewPr>
  <p:notesTextViewPr>
    <p:cViewPr>
      <p:scale>
        <a:sx n="30" d="100"/>
        <a:sy n="3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11.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r>
              <a:rPr lang="en-GB" dirty="0">
                <a:solidFill>
                  <a:srgbClr val="0070C0"/>
                </a:solidFill>
                <a:latin typeface="Gill Sans MT" panose="020B0502020104020203" pitchFamily="34" charset="77"/>
              </a:rPr>
              <a:t>`</a:t>
            </a:r>
            <a:endParaRPr dirty="0">
              <a:solidFill>
                <a:srgbClr val="0070C0"/>
              </a:solidFill>
              <a:latin typeface="Gill Sans MT" panose="020B0502020104020203" pitchFamily="34" charset="77"/>
            </a:endParaRP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45772" y="3226831"/>
            <a:ext cx="6496971"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36</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17th June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8305" y="1309202"/>
            <a:ext cx="226183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feeble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 Hampton explained the plant's </a:t>
            </a:r>
            <a:r>
              <a:rPr lang="en-GB" b="1" dirty="0">
                <a:latin typeface="Gill Sans MT" panose="020B0502020104020203" pitchFamily="34" charset="77"/>
              </a:rPr>
              <a:t>feeble</a:t>
            </a:r>
            <a:r>
              <a:rPr lang="en-GB" dirty="0">
                <a:latin typeface="Gill Sans MT" panose="020B0502020104020203" pitchFamily="34" charset="77"/>
              </a:rPr>
              <a:t> growth.</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(fee-</a:t>
            </a:r>
            <a:r>
              <a:rPr lang="en-GB" dirty="0" err="1">
                <a:latin typeface="Gill Sans MT" panose="020B0502020104020203" pitchFamily="34" charset="77"/>
              </a:rPr>
              <a:t>ble</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75889731"/>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frail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incompetent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competent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239962"/>
            <a:ext cx="654165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or something as feeble, you mean that they are weak.</a:t>
            </a:r>
          </a:p>
        </p:txBody>
      </p:sp>
      <p:pic>
        <p:nvPicPr>
          <p:cNvPr id="3" name="Picture 2">
            <a:extLst>
              <a:ext uri="{FF2B5EF4-FFF2-40B4-BE49-F238E27FC236}">
                <a16:creationId xmlns:a16="http://schemas.microsoft.com/office/drawing/2014/main" id="{DBB49AE8-75EA-FC49-1F7B-5B10D57CFEE0}"/>
              </a:ext>
            </a:extLst>
          </p:cNvPr>
          <p:cNvPicPr>
            <a:picLocks noChangeAspect="1"/>
          </p:cNvPicPr>
          <p:nvPr/>
        </p:nvPicPr>
        <p:blipFill>
          <a:blip r:embed="rId4"/>
          <a:stretch>
            <a:fillRect/>
          </a:stretch>
        </p:blipFill>
        <p:spPr>
          <a:xfrm>
            <a:off x="8521219" y="256211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53871" y="1309202"/>
            <a:ext cx="271067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gradual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There was a </a:t>
            </a:r>
            <a:r>
              <a:rPr lang="en-GB" sz="4000" b="1" dirty="0">
                <a:solidFill>
                  <a:schemeClr val="accent2"/>
                </a:solidFill>
                <a:latin typeface="Gill Sans MT" panose="020B0502020104020203" pitchFamily="34" charset="77"/>
              </a:rPr>
              <a:t>gradual</a:t>
            </a:r>
            <a:r>
              <a:rPr lang="en-GB" sz="4000" dirty="0">
                <a:solidFill>
                  <a:schemeClr val="accent2"/>
                </a:solidFill>
                <a:latin typeface="Gill Sans MT" panose="020B0502020104020203" pitchFamily="34" charset="77"/>
              </a:rPr>
              <a:t> change in the weather.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grad-u-al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14401657"/>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continuous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discontinuous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intermittent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ist</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progress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687B4066-F31E-8400-5CD0-F1EE680C2D89}"/>
              </a:ext>
            </a:extLst>
          </p:cNvPr>
          <p:cNvSpPr txBox="1"/>
          <p:nvPr/>
        </p:nvSpPr>
        <p:spPr>
          <a:xfrm>
            <a:off x="523253" y="3991741"/>
            <a:ext cx="6674948"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gradual change or process occurs in small stages over a long period of time, rather than suddenly.</a:t>
            </a:r>
          </a:p>
        </p:txBody>
      </p:sp>
      <p:pic>
        <p:nvPicPr>
          <p:cNvPr id="3" name="Picture 2">
            <a:extLst>
              <a:ext uri="{FF2B5EF4-FFF2-40B4-BE49-F238E27FC236}">
                <a16:creationId xmlns:a16="http://schemas.microsoft.com/office/drawing/2014/main" id="{FFCAE814-AA95-54AE-8119-AF9A48AA79CC}"/>
              </a:ext>
            </a:extLst>
          </p:cNvPr>
          <p:cNvPicPr>
            <a:picLocks noChangeAspect="1"/>
          </p:cNvPicPr>
          <p:nvPr/>
        </p:nvPicPr>
        <p:blipFill>
          <a:blip r:embed="rId4"/>
          <a:stretch>
            <a:fillRect/>
          </a:stretch>
        </p:blipFill>
        <p:spPr>
          <a:xfrm>
            <a:off x="8405479" y="2580942"/>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84941" y="1339979"/>
            <a:ext cx="182261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inept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3792949"/>
            <a:ext cx="699175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say that someone is inept, you are criticising them because they do something with a complete lack of skill.</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err="1">
                <a:latin typeface="Gill Sans MT" panose="020B0502020104020203" pitchFamily="34" charset="77"/>
              </a:rPr>
              <a:t>Aarna</a:t>
            </a:r>
            <a:r>
              <a:rPr lang="en-GB" sz="4000" dirty="0">
                <a:latin typeface="Gill Sans MT" panose="020B0502020104020203" pitchFamily="34" charset="77"/>
              </a:rPr>
              <a:t> felt </a:t>
            </a:r>
            <a:r>
              <a:rPr lang="en-GB" sz="4000" b="1" dirty="0">
                <a:latin typeface="Gill Sans MT" panose="020B0502020104020203" pitchFamily="34" charset="77"/>
              </a:rPr>
              <a:t>inept</a:t>
            </a:r>
            <a:r>
              <a:rPr lang="en-GB" sz="4000" dirty="0">
                <a:latin typeface="Gill Sans MT" panose="020B0502020104020203" pitchFamily="34" charset="77"/>
              </a:rPr>
              <a:t> at the long jump during PE.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a:t>
            </a:r>
            <a:r>
              <a:rPr lang="en-GB" dirty="0" err="1">
                <a:latin typeface="Gill Sans MT" panose="020B0502020104020203" pitchFamily="34" charset="77"/>
              </a:rPr>
              <a:t>ept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3258459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bumbling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inefficient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expert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230FCE7-4694-A219-74F7-C03CD330091F}"/>
              </a:ext>
            </a:extLst>
          </p:cNvPr>
          <p:cNvPicPr>
            <a:picLocks noChangeAspect="1"/>
          </p:cNvPicPr>
          <p:nvPr/>
        </p:nvPicPr>
        <p:blipFill>
          <a:blip r:embed="rId4"/>
          <a:stretch>
            <a:fillRect/>
          </a:stretch>
        </p:blipFill>
        <p:spPr>
          <a:xfrm>
            <a:off x="8553677" y="281487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3698" y="1309202"/>
            <a:ext cx="245099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mingle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 were encouraged to </a:t>
            </a:r>
            <a:r>
              <a:rPr lang="en-GB" b="1" dirty="0">
                <a:latin typeface="Gill Sans MT" panose="020B0502020104020203" pitchFamily="34" charset="77"/>
              </a:rPr>
              <a:t>mingle</a:t>
            </a:r>
            <a:r>
              <a:rPr lang="en-GB" dirty="0">
                <a:latin typeface="Gill Sans MT" panose="020B0502020104020203" pitchFamily="34" charset="77"/>
              </a:rPr>
              <a:t> with each other.</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min-</a:t>
            </a:r>
            <a:r>
              <a:rPr lang="en-GB" dirty="0" err="1">
                <a:latin typeface="Gill Sans MT" panose="020B0502020104020203" pitchFamily="34" charset="77"/>
              </a:rPr>
              <a:t>gle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33305026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separate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jingle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stretched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4270713"/>
            <a:ext cx="72689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I</a:t>
            </a:r>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f you mingle with the other people there, you move around and talk to them.</a:t>
            </a:r>
          </a:p>
        </p:txBody>
      </p:sp>
      <p:pic>
        <p:nvPicPr>
          <p:cNvPr id="2" name="Picture 1">
            <a:extLst>
              <a:ext uri="{FF2B5EF4-FFF2-40B4-BE49-F238E27FC236}">
                <a16:creationId xmlns:a16="http://schemas.microsoft.com/office/drawing/2014/main" id="{EC660EA1-0E50-EEC2-B415-92E2AFEF86DA}"/>
              </a:ext>
            </a:extLst>
          </p:cNvPr>
          <p:cNvPicPr>
            <a:picLocks noChangeAspect="1"/>
          </p:cNvPicPr>
          <p:nvPr/>
        </p:nvPicPr>
        <p:blipFill>
          <a:blip r:embed="rId4"/>
          <a:stretch>
            <a:fillRect/>
          </a:stretch>
        </p:blipFill>
        <p:spPr>
          <a:xfrm>
            <a:off x="8492220" y="2688979"/>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32549" y="1309202"/>
            <a:ext cx="155331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ruin</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372570" y="6402314"/>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rain </a:t>
            </a:r>
            <a:r>
              <a:rPr lang="en-GB" sz="4000" b="1" dirty="0">
                <a:latin typeface="Gill Sans MT" panose="020B0502020104020203" pitchFamily="34" charset="77"/>
              </a:rPr>
              <a:t>ruined</a:t>
            </a:r>
            <a:r>
              <a:rPr lang="en-GB" sz="4000" dirty="0">
                <a:latin typeface="Gill Sans MT" panose="020B0502020104020203" pitchFamily="34" charset="77"/>
              </a:rPr>
              <a:t> outside play.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ru</a:t>
            </a:r>
            <a:r>
              <a:rPr lang="en-GB" dirty="0">
                <a:latin typeface="Gill Sans MT" panose="020B0502020104020203" pitchFamily="34" charset="77"/>
              </a:rPr>
              <a:t>-in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62096893"/>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demolish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crops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wreck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construct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health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4345373"/>
            <a:ext cx="7238833"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To ruin something means to severely harm, damage, or spoil it.</a:t>
            </a:r>
          </a:p>
        </p:txBody>
      </p:sp>
      <p:pic>
        <p:nvPicPr>
          <p:cNvPr id="4" name="Picture 3">
            <a:extLst>
              <a:ext uri="{FF2B5EF4-FFF2-40B4-BE49-F238E27FC236}">
                <a16:creationId xmlns:a16="http://schemas.microsoft.com/office/drawing/2014/main" id="{FD4E7505-CF3F-3CA4-6B5F-05AE3EDD3CDC}"/>
              </a:ext>
            </a:extLst>
          </p:cNvPr>
          <p:cNvPicPr>
            <a:picLocks noChangeAspect="1"/>
          </p:cNvPicPr>
          <p:nvPr/>
        </p:nvPicPr>
        <p:blipFill>
          <a:blip r:embed="rId4"/>
          <a:stretch>
            <a:fillRect/>
          </a:stretch>
        </p:blipFill>
        <p:spPr>
          <a:xfrm>
            <a:off x="8358940" y="2761102"/>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3596716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feast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match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half</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pair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5637173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feeble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mingle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gradual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ruin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00310307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feast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half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invite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9538217"/>
              </p:ext>
            </p:extLst>
          </p:nvPr>
        </p:nvGraphicFramePr>
        <p:xfrm>
          <a:off x="5307795" y="1251704"/>
          <a:ext cx="4826233" cy="83609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to something such as a party or a meal, you ask them to come to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a large and special meal.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of a particular colour or design *** another thing, they have the same colour or design, or have a pleasing appearance when they are used 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 *** of things are two things of the same size and shape that are used together or are both part of something, for example shoes, earrings, or parts of the body.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You use *** to say that something is only partly the case or happens to only a limited extent.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1E1A9D56-1779-0ABA-4764-C874666C4DBE}"/>
              </a:ext>
            </a:extLst>
          </p:cNvPr>
          <p:cNvPicPr>
            <a:picLocks noChangeAspect="1"/>
          </p:cNvPicPr>
          <p:nvPr/>
        </p:nvPicPr>
        <p:blipFill>
          <a:blip r:embed="rId5"/>
          <a:stretch>
            <a:fillRect/>
          </a:stretch>
        </p:blipFill>
        <p:spPr>
          <a:xfrm>
            <a:off x="10994940" y="5317858"/>
            <a:ext cx="1040033" cy="1040033"/>
          </a:xfrm>
          <a:prstGeom prst="rect">
            <a:avLst/>
          </a:prstGeom>
        </p:spPr>
      </p:pic>
      <p:pic>
        <p:nvPicPr>
          <p:cNvPr id="3" name="Picture 2">
            <a:extLst>
              <a:ext uri="{FF2B5EF4-FFF2-40B4-BE49-F238E27FC236}">
                <a16:creationId xmlns:a16="http://schemas.microsoft.com/office/drawing/2014/main" id="{6738360B-D1D9-E739-EACE-40E985D6FE10}"/>
              </a:ext>
            </a:extLst>
          </p:cNvPr>
          <p:cNvPicPr>
            <a:picLocks noChangeAspect="1"/>
          </p:cNvPicPr>
          <p:nvPr/>
        </p:nvPicPr>
        <p:blipFill>
          <a:blip r:embed="rId6"/>
          <a:stretch>
            <a:fillRect/>
          </a:stretch>
        </p:blipFill>
        <p:spPr>
          <a:xfrm>
            <a:off x="10890942" y="4018073"/>
            <a:ext cx="1040033" cy="1040033"/>
          </a:xfrm>
          <a:prstGeom prst="rect">
            <a:avLst/>
          </a:prstGeom>
        </p:spPr>
      </p:pic>
      <p:pic>
        <p:nvPicPr>
          <p:cNvPr id="5" name="Picture 4">
            <a:extLst>
              <a:ext uri="{FF2B5EF4-FFF2-40B4-BE49-F238E27FC236}">
                <a16:creationId xmlns:a16="http://schemas.microsoft.com/office/drawing/2014/main" id="{7728E815-102E-72B7-3060-3ADBE483AC62}"/>
              </a:ext>
            </a:extLst>
          </p:cNvPr>
          <p:cNvPicPr>
            <a:picLocks noChangeAspect="1"/>
          </p:cNvPicPr>
          <p:nvPr/>
        </p:nvPicPr>
        <p:blipFill>
          <a:blip r:embed="rId7"/>
          <a:stretch>
            <a:fillRect/>
          </a:stretch>
        </p:blipFill>
        <p:spPr>
          <a:xfrm>
            <a:off x="10994940" y="8545444"/>
            <a:ext cx="936034" cy="936034"/>
          </a:xfrm>
          <a:prstGeom prst="rect">
            <a:avLst/>
          </a:prstGeom>
        </p:spPr>
      </p:pic>
      <p:pic>
        <p:nvPicPr>
          <p:cNvPr id="6" name="Picture 5">
            <a:extLst>
              <a:ext uri="{FF2B5EF4-FFF2-40B4-BE49-F238E27FC236}">
                <a16:creationId xmlns:a16="http://schemas.microsoft.com/office/drawing/2014/main" id="{2BB334E7-34E9-3F9D-D184-CB439ADA1EA9}"/>
              </a:ext>
            </a:extLst>
          </p:cNvPr>
          <p:cNvPicPr>
            <a:picLocks noChangeAspect="1"/>
          </p:cNvPicPr>
          <p:nvPr/>
        </p:nvPicPr>
        <p:blipFill>
          <a:blip r:embed="rId8"/>
          <a:stretch>
            <a:fillRect/>
          </a:stretch>
        </p:blipFill>
        <p:spPr>
          <a:xfrm>
            <a:off x="10750935" y="2427511"/>
            <a:ext cx="1259856" cy="1259856"/>
          </a:xfrm>
          <a:prstGeom prst="rect">
            <a:avLst/>
          </a:prstGeom>
        </p:spPr>
      </p:pic>
      <p:pic>
        <p:nvPicPr>
          <p:cNvPr id="7" name="Picture 6">
            <a:extLst>
              <a:ext uri="{FF2B5EF4-FFF2-40B4-BE49-F238E27FC236}">
                <a16:creationId xmlns:a16="http://schemas.microsoft.com/office/drawing/2014/main" id="{427C4FD8-741A-4947-4E63-B30A12AB59E5}"/>
              </a:ext>
            </a:extLst>
          </p:cNvPr>
          <p:cNvPicPr>
            <a:picLocks noChangeAspect="1"/>
          </p:cNvPicPr>
          <p:nvPr/>
        </p:nvPicPr>
        <p:blipFill>
          <a:blip r:embed="rId9"/>
          <a:stretch>
            <a:fillRect/>
          </a:stretch>
        </p:blipFill>
        <p:spPr>
          <a:xfrm>
            <a:off x="10865019" y="6740924"/>
            <a:ext cx="1250122" cy="1250122"/>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22508800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feeble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gradual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inept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mingle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ruin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62184262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change or process occurs in small stages over a long period of time, rather than 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To *** something means to severely harm, damage, or spoil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f you *** with the other people there, you move around and talk to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say that someone is ***, you are criticising them because they do something with a complete lack of skill.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or something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as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you mean that they are weak.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B058B041-9F0A-795F-A262-3ACFD191D054}"/>
              </a:ext>
            </a:extLst>
          </p:cNvPr>
          <p:cNvPicPr>
            <a:picLocks noChangeAspect="1"/>
          </p:cNvPicPr>
          <p:nvPr/>
        </p:nvPicPr>
        <p:blipFill>
          <a:blip r:embed="rId5"/>
          <a:stretch>
            <a:fillRect/>
          </a:stretch>
        </p:blipFill>
        <p:spPr>
          <a:xfrm>
            <a:off x="10893287" y="7829272"/>
            <a:ext cx="1117504" cy="1117504"/>
          </a:xfrm>
          <a:prstGeom prst="rect">
            <a:avLst/>
          </a:prstGeom>
        </p:spPr>
      </p:pic>
      <p:pic>
        <p:nvPicPr>
          <p:cNvPr id="3" name="Picture 2">
            <a:extLst>
              <a:ext uri="{FF2B5EF4-FFF2-40B4-BE49-F238E27FC236}">
                <a16:creationId xmlns:a16="http://schemas.microsoft.com/office/drawing/2014/main" id="{23E3AC83-424B-6EC9-B425-1E97218C6E58}"/>
              </a:ext>
            </a:extLst>
          </p:cNvPr>
          <p:cNvPicPr>
            <a:picLocks noChangeAspect="1"/>
          </p:cNvPicPr>
          <p:nvPr/>
        </p:nvPicPr>
        <p:blipFill>
          <a:blip r:embed="rId6"/>
          <a:stretch>
            <a:fillRect/>
          </a:stretch>
        </p:blipFill>
        <p:spPr>
          <a:xfrm>
            <a:off x="10692614" y="2529667"/>
            <a:ext cx="1281043" cy="1281043"/>
          </a:xfrm>
          <a:prstGeom prst="rect">
            <a:avLst/>
          </a:prstGeom>
        </p:spPr>
      </p:pic>
      <p:pic>
        <p:nvPicPr>
          <p:cNvPr id="5" name="Picture 4">
            <a:extLst>
              <a:ext uri="{FF2B5EF4-FFF2-40B4-BE49-F238E27FC236}">
                <a16:creationId xmlns:a16="http://schemas.microsoft.com/office/drawing/2014/main" id="{353D1F96-7E94-D222-5C92-C87E7F7D25AD}"/>
              </a:ext>
            </a:extLst>
          </p:cNvPr>
          <p:cNvPicPr>
            <a:picLocks noChangeAspect="1"/>
          </p:cNvPicPr>
          <p:nvPr/>
        </p:nvPicPr>
        <p:blipFill>
          <a:blip r:embed="rId7"/>
          <a:stretch>
            <a:fillRect/>
          </a:stretch>
        </p:blipFill>
        <p:spPr>
          <a:xfrm>
            <a:off x="10834721" y="6467127"/>
            <a:ext cx="996831" cy="996831"/>
          </a:xfrm>
          <a:prstGeom prst="rect">
            <a:avLst/>
          </a:prstGeom>
        </p:spPr>
      </p:pic>
      <p:pic>
        <p:nvPicPr>
          <p:cNvPr id="6" name="Picture 5">
            <a:extLst>
              <a:ext uri="{FF2B5EF4-FFF2-40B4-BE49-F238E27FC236}">
                <a16:creationId xmlns:a16="http://schemas.microsoft.com/office/drawing/2014/main" id="{5DBE31FB-61E2-B14E-25DB-59A8F5692CE6}"/>
              </a:ext>
            </a:extLst>
          </p:cNvPr>
          <p:cNvPicPr>
            <a:picLocks noChangeAspect="1"/>
          </p:cNvPicPr>
          <p:nvPr/>
        </p:nvPicPr>
        <p:blipFill>
          <a:blip r:embed="rId8"/>
          <a:stretch>
            <a:fillRect/>
          </a:stretch>
        </p:blipFill>
        <p:spPr>
          <a:xfrm>
            <a:off x="10830886" y="5142574"/>
            <a:ext cx="1141896" cy="1141896"/>
          </a:xfrm>
          <a:prstGeom prst="rect">
            <a:avLst/>
          </a:prstGeom>
        </p:spPr>
      </p:pic>
      <p:pic>
        <p:nvPicPr>
          <p:cNvPr id="7" name="Picture 6">
            <a:extLst>
              <a:ext uri="{FF2B5EF4-FFF2-40B4-BE49-F238E27FC236}">
                <a16:creationId xmlns:a16="http://schemas.microsoft.com/office/drawing/2014/main" id="{39F7481A-2935-6574-A32B-F9DBD0D48232}"/>
              </a:ext>
            </a:extLst>
          </p:cNvPr>
          <p:cNvPicPr>
            <a:picLocks noChangeAspect="1"/>
          </p:cNvPicPr>
          <p:nvPr/>
        </p:nvPicPr>
        <p:blipFill>
          <a:blip r:embed="rId9"/>
          <a:stretch>
            <a:fillRect/>
          </a:stretch>
        </p:blipFill>
        <p:spPr>
          <a:xfrm>
            <a:off x="10777648" y="3877729"/>
            <a:ext cx="1110974" cy="1110974"/>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218000" y="3993661"/>
            <a:ext cx="116217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half</a:t>
            </a:r>
            <a:endParaRPr dirty="0">
              <a:latin typeface="Gill Sans MT" panose="020B0502020104020203" pitchFamily="34" charset="77"/>
            </a:endParaRPr>
          </a:p>
        </p:txBody>
      </p:sp>
      <p:sp>
        <p:nvSpPr>
          <p:cNvPr id="135" name="spare"/>
          <p:cNvSpPr txBox="1"/>
          <p:nvPr/>
        </p:nvSpPr>
        <p:spPr>
          <a:xfrm>
            <a:off x="3012781" y="4824209"/>
            <a:ext cx="1731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invite</a:t>
            </a:r>
            <a:endParaRPr b="1" dirty="0">
              <a:latin typeface="Gill Sans MT" panose="020B0502020104020203" pitchFamily="34" charset="77"/>
              <a:sym typeface="American Typewriter"/>
            </a:endParaRPr>
          </a:p>
        </p:txBody>
      </p:sp>
      <p:sp>
        <p:nvSpPr>
          <p:cNvPr id="136" name="chipped"/>
          <p:cNvSpPr txBox="1"/>
          <p:nvPr/>
        </p:nvSpPr>
        <p:spPr>
          <a:xfrm>
            <a:off x="2811638" y="5769060"/>
            <a:ext cx="19749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match</a:t>
            </a:r>
            <a:endParaRPr dirty="0">
              <a:latin typeface="Gill Sans MT" panose="020B0502020104020203" pitchFamily="34" charset="77"/>
            </a:endParaRPr>
          </a:p>
        </p:txBody>
      </p:sp>
      <p:sp>
        <p:nvSpPr>
          <p:cNvPr id="137" name="lift"/>
          <p:cNvSpPr txBox="1"/>
          <p:nvPr/>
        </p:nvSpPr>
        <p:spPr>
          <a:xfrm>
            <a:off x="3171513" y="6639612"/>
            <a:ext cx="125515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pair</a:t>
            </a:r>
            <a:endParaRPr dirty="0">
              <a:latin typeface="Gill Sans MT" panose="020B0502020104020203" pitchFamily="34" charset="77"/>
            </a:endParaRPr>
          </a:p>
        </p:txBody>
      </p:sp>
      <p:sp>
        <p:nvSpPr>
          <p:cNvPr id="138" name="mutter"/>
          <p:cNvSpPr txBox="1"/>
          <p:nvPr/>
        </p:nvSpPr>
        <p:spPr>
          <a:xfrm>
            <a:off x="8056065" y="3941031"/>
            <a:ext cx="22955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gradual</a:t>
            </a:r>
            <a:endParaRPr b="1" dirty="0">
              <a:latin typeface="Gill Sans MT" panose="020B0502020104020203" pitchFamily="34" charset="77"/>
              <a:sym typeface="American Typewriter"/>
            </a:endParaRPr>
          </a:p>
        </p:txBody>
      </p:sp>
      <p:sp>
        <p:nvSpPr>
          <p:cNvPr id="139" name="unveil"/>
          <p:cNvSpPr txBox="1"/>
          <p:nvPr/>
        </p:nvSpPr>
        <p:spPr>
          <a:xfrm>
            <a:off x="8154670" y="5755144"/>
            <a:ext cx="20983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mingle</a:t>
            </a:r>
            <a:endParaRPr dirty="0">
              <a:latin typeface="Gill Sans MT" panose="020B0502020104020203" pitchFamily="34" charset="77"/>
              <a:sym typeface="American Typewriter"/>
            </a:endParaRPr>
          </a:p>
        </p:txBody>
      </p:sp>
      <p:sp>
        <p:nvSpPr>
          <p:cNvPr id="140" name="tolerate"/>
          <p:cNvSpPr txBox="1"/>
          <p:nvPr/>
        </p:nvSpPr>
        <p:spPr>
          <a:xfrm>
            <a:off x="8282467" y="3084728"/>
            <a:ext cx="186749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feeble</a:t>
            </a:r>
            <a:endParaRPr dirty="0">
              <a:latin typeface="Gill Sans MT" panose="020B0502020104020203" pitchFamily="34" charset="77"/>
            </a:endParaRPr>
          </a:p>
        </p:txBody>
      </p:sp>
      <p:sp>
        <p:nvSpPr>
          <p:cNvPr id="141" name="fixation"/>
          <p:cNvSpPr txBox="1"/>
          <p:nvPr/>
        </p:nvSpPr>
        <p:spPr>
          <a:xfrm>
            <a:off x="8412316" y="4824210"/>
            <a:ext cx="160781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inept</a:t>
            </a:r>
            <a:endParaRPr dirty="0">
              <a:latin typeface="Gill Sans MT" panose="020B0502020104020203" pitchFamily="34" charset="77"/>
            </a:endParaRPr>
          </a:p>
        </p:txBody>
      </p:sp>
      <p:sp>
        <p:nvSpPr>
          <p:cNvPr id="142" name="rustle"/>
          <p:cNvSpPr txBox="1"/>
          <p:nvPr/>
        </p:nvSpPr>
        <p:spPr>
          <a:xfrm>
            <a:off x="8571812" y="6620562"/>
            <a:ext cx="12888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ruin</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3056271" y="3080135"/>
            <a:ext cx="149399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feast</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20900" y="150688"/>
            <a:ext cx="584615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feast</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432945" y="5417035"/>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half</a:t>
            </a:r>
            <a:endParaRPr sz="28700" dirty="0">
              <a:latin typeface="Gill Sans MT" panose="020B0502020104020203" pitchFamily="34" charset="77"/>
            </a:endParaRPr>
          </a:p>
        </p:txBody>
      </p:sp>
      <p:sp>
        <p:nvSpPr>
          <p:cNvPr id="5" name="TextBox 4">
            <a:extLst>
              <a:ext uri="{FF2B5EF4-FFF2-40B4-BE49-F238E27FC236}">
                <a16:creationId xmlns:a16="http://schemas.microsoft.com/office/drawing/2014/main" id="{1B266D46-2635-5FB0-F2EE-2D7D2308FA3A}"/>
              </a:ext>
            </a:extLst>
          </p:cNvPr>
          <p:cNvSpPr txBox="1"/>
          <p:nvPr/>
        </p:nvSpPr>
        <p:spPr>
          <a:xfrm>
            <a:off x="4538601" y="-955824"/>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D3C290B3-81B5-03E9-9912-DEDE8C615AB5}"/>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464A8263-15E9-447D-4BD9-0953BE199940}"/>
              </a:ext>
            </a:extLst>
          </p:cNvPr>
          <p:cNvPicPr>
            <a:picLocks noChangeAspect="1"/>
          </p:cNvPicPr>
          <p:nvPr/>
        </p:nvPicPr>
        <p:blipFill>
          <a:blip r:embed="rId5"/>
          <a:stretch>
            <a:fillRect/>
          </a:stretch>
        </p:blipFill>
        <p:spPr>
          <a:xfrm>
            <a:off x="2076449" y="5681696"/>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42213" y="223316"/>
            <a:ext cx="680955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invite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9493" y="5041502"/>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match</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66A886ED-F9EE-FC5C-680E-4C0D5D97F0E3}"/>
              </a:ext>
            </a:extLst>
          </p:cNvPr>
          <p:cNvPicPr>
            <a:picLocks noChangeAspect="1"/>
          </p:cNvPicPr>
          <p:nvPr/>
        </p:nvPicPr>
        <p:blipFill>
          <a:blip r:embed="rId4"/>
          <a:stretch>
            <a:fillRect/>
          </a:stretch>
        </p:blipFill>
        <p:spPr>
          <a:xfrm>
            <a:off x="689837" y="5382742"/>
            <a:ext cx="3251200" cy="3251200"/>
          </a:xfrm>
          <a:prstGeom prst="rect">
            <a:avLst/>
          </a:prstGeom>
        </p:spPr>
      </p:pic>
      <p:pic>
        <p:nvPicPr>
          <p:cNvPr id="4" name="Picture 3">
            <a:extLst>
              <a:ext uri="{FF2B5EF4-FFF2-40B4-BE49-F238E27FC236}">
                <a16:creationId xmlns:a16="http://schemas.microsoft.com/office/drawing/2014/main" id="{59EC89DB-2EBE-6B7A-A5E2-D1136EBF5F96}"/>
              </a:ext>
            </a:extLst>
          </p:cNvPr>
          <p:cNvPicPr>
            <a:picLocks noChangeAspect="1"/>
          </p:cNvPicPr>
          <p:nvPr/>
        </p:nvPicPr>
        <p:blipFill>
          <a:blip r:embed="rId5"/>
          <a:stretch>
            <a:fillRect/>
          </a:stretch>
        </p:blipFill>
        <p:spPr>
          <a:xfrm>
            <a:off x="8961223" y="602862"/>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198412" y="-17180"/>
            <a:ext cx="482824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pair</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164399"/>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feeble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12F8B94B-8CC3-7C63-8F60-E9786053D912}"/>
              </a:ext>
            </a:extLst>
          </p:cNvPr>
          <p:cNvPicPr>
            <a:picLocks noChangeAspect="1"/>
          </p:cNvPicPr>
          <p:nvPr/>
        </p:nvPicPr>
        <p:blipFill>
          <a:blip r:embed="rId4"/>
          <a:stretch>
            <a:fillRect/>
          </a:stretch>
        </p:blipFill>
        <p:spPr>
          <a:xfrm>
            <a:off x="7967447" y="602862"/>
            <a:ext cx="3251200" cy="3251200"/>
          </a:xfrm>
          <a:prstGeom prst="rect">
            <a:avLst/>
          </a:prstGeom>
        </p:spPr>
      </p:pic>
      <p:pic>
        <p:nvPicPr>
          <p:cNvPr id="4" name="Picture 3">
            <a:extLst>
              <a:ext uri="{FF2B5EF4-FFF2-40B4-BE49-F238E27FC236}">
                <a16:creationId xmlns:a16="http://schemas.microsoft.com/office/drawing/2014/main" id="{38CD1DE5-8896-0CA5-693B-626D86E08017}"/>
              </a:ext>
            </a:extLst>
          </p:cNvPr>
          <p:cNvPicPr>
            <a:picLocks noChangeAspect="1"/>
          </p:cNvPicPr>
          <p:nvPr/>
        </p:nvPicPr>
        <p:blipFill>
          <a:blip r:embed="rId5"/>
          <a:stretch>
            <a:fillRect/>
          </a:stretch>
        </p:blipFill>
        <p:spPr>
          <a:xfrm>
            <a:off x="781866" y="5651287"/>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42464" y="518189"/>
            <a:ext cx="751487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gradual</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63443" y="5287250"/>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inept</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FA832BD6-0B79-C1E5-FA1F-B10EA3494D36}"/>
              </a:ext>
            </a:extLst>
          </p:cNvPr>
          <p:cNvPicPr>
            <a:picLocks noChangeAspect="1"/>
          </p:cNvPicPr>
          <p:nvPr/>
        </p:nvPicPr>
        <p:blipFill>
          <a:blip r:embed="rId4"/>
          <a:stretch>
            <a:fillRect/>
          </a:stretch>
        </p:blipFill>
        <p:spPr>
          <a:xfrm>
            <a:off x="9311055" y="592142"/>
            <a:ext cx="3251200" cy="3251200"/>
          </a:xfrm>
          <a:prstGeom prst="rect">
            <a:avLst/>
          </a:prstGeom>
        </p:spPr>
      </p:pic>
      <p:pic>
        <p:nvPicPr>
          <p:cNvPr id="4" name="Picture 3">
            <a:extLst>
              <a:ext uri="{FF2B5EF4-FFF2-40B4-BE49-F238E27FC236}">
                <a16:creationId xmlns:a16="http://schemas.microsoft.com/office/drawing/2014/main" id="{907B8E16-86AB-5D1C-ECBA-C5ADA304EF0E}"/>
              </a:ext>
            </a:extLst>
          </p:cNvPr>
          <p:cNvPicPr>
            <a:picLocks noChangeAspect="1"/>
          </p:cNvPicPr>
          <p:nvPr/>
        </p:nvPicPr>
        <p:blipFill>
          <a:blip r:embed="rId5"/>
          <a:stretch>
            <a:fillRect/>
          </a:stretch>
        </p:blipFill>
        <p:spPr>
          <a:xfrm>
            <a:off x="1087063" y="576667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42942"/>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mingle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554983" y="5287250"/>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ruin</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55B02C45-D27B-016D-35B8-7265F424468F}"/>
              </a:ext>
            </a:extLst>
          </p:cNvPr>
          <p:cNvPicPr>
            <a:picLocks noChangeAspect="1"/>
          </p:cNvPicPr>
          <p:nvPr/>
        </p:nvPicPr>
        <p:blipFill>
          <a:blip r:embed="rId4"/>
          <a:stretch>
            <a:fillRect/>
          </a:stretch>
        </p:blipFill>
        <p:spPr>
          <a:xfrm>
            <a:off x="9307750" y="572264"/>
            <a:ext cx="3251200" cy="3251200"/>
          </a:xfrm>
          <a:prstGeom prst="rect">
            <a:avLst/>
          </a:prstGeom>
        </p:spPr>
      </p:pic>
      <p:pic>
        <p:nvPicPr>
          <p:cNvPr id="4" name="Picture 3">
            <a:extLst>
              <a:ext uri="{FF2B5EF4-FFF2-40B4-BE49-F238E27FC236}">
                <a16:creationId xmlns:a16="http://schemas.microsoft.com/office/drawing/2014/main" id="{B1A59509-4611-F5CA-0AF4-AC47EECA1F39}"/>
              </a:ext>
            </a:extLst>
          </p:cNvPr>
          <p:cNvPicPr>
            <a:picLocks noChangeAspect="1"/>
          </p:cNvPicPr>
          <p:nvPr/>
        </p:nvPicPr>
        <p:blipFill>
          <a:blip r:embed="rId5"/>
          <a:stretch>
            <a:fillRect/>
          </a:stretch>
        </p:blipFill>
        <p:spPr>
          <a:xfrm>
            <a:off x="1673049"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81229" y="502158"/>
            <a:ext cx="662841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feast</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84472" y="5637876"/>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half</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EFF074C-CE58-92DD-E2EB-CCD663C50D4B}"/>
              </a:ext>
            </a:extLst>
          </p:cNvPr>
          <p:cNvPicPr>
            <a:picLocks noChangeAspect="1"/>
          </p:cNvPicPr>
          <p:nvPr/>
        </p:nvPicPr>
        <p:blipFill>
          <a:blip r:embed="rId4"/>
          <a:stretch>
            <a:fillRect/>
          </a:stretch>
        </p:blipFill>
        <p:spPr>
          <a:xfrm>
            <a:off x="8717358" y="612727"/>
            <a:ext cx="3251200" cy="3251200"/>
          </a:xfrm>
          <a:prstGeom prst="rect">
            <a:avLst/>
          </a:prstGeom>
        </p:spPr>
      </p:pic>
      <p:pic>
        <p:nvPicPr>
          <p:cNvPr id="4" name="Picture 3">
            <a:extLst>
              <a:ext uri="{FF2B5EF4-FFF2-40B4-BE49-F238E27FC236}">
                <a16:creationId xmlns:a16="http://schemas.microsoft.com/office/drawing/2014/main" id="{5EC395A1-8925-C3EE-6DA9-FDBD7E164893}"/>
              </a:ext>
            </a:extLst>
          </p:cNvPr>
          <p:cNvPicPr>
            <a:picLocks noChangeAspect="1"/>
          </p:cNvPicPr>
          <p:nvPr/>
        </p:nvPicPr>
        <p:blipFill>
          <a:blip r:embed="rId5"/>
          <a:stretch>
            <a:fillRect/>
          </a:stretch>
        </p:blipFill>
        <p:spPr>
          <a:xfrm>
            <a:off x="1492802" y="5808890"/>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13920" y="387307"/>
            <a:ext cx="738343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invite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64754" y="5478290"/>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match</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C360F12-41C2-755C-43BC-277DA41FF18A}"/>
              </a:ext>
            </a:extLst>
          </p:cNvPr>
          <p:cNvPicPr>
            <a:picLocks noChangeAspect="1"/>
          </p:cNvPicPr>
          <p:nvPr/>
        </p:nvPicPr>
        <p:blipFill>
          <a:blip r:embed="rId4"/>
          <a:stretch>
            <a:fillRect/>
          </a:stretch>
        </p:blipFill>
        <p:spPr>
          <a:xfrm>
            <a:off x="438359" y="5417542"/>
            <a:ext cx="3251200" cy="3251200"/>
          </a:xfrm>
          <a:prstGeom prst="rect">
            <a:avLst/>
          </a:prstGeom>
        </p:spPr>
      </p:pic>
      <p:pic>
        <p:nvPicPr>
          <p:cNvPr id="4" name="Picture 3">
            <a:extLst>
              <a:ext uri="{FF2B5EF4-FFF2-40B4-BE49-F238E27FC236}">
                <a16:creationId xmlns:a16="http://schemas.microsoft.com/office/drawing/2014/main" id="{0B7637DC-999E-8C92-8B50-506844D02070}"/>
              </a:ext>
            </a:extLst>
          </p:cNvPr>
          <p:cNvPicPr>
            <a:picLocks noChangeAspect="1"/>
          </p:cNvPicPr>
          <p:nvPr/>
        </p:nvPicPr>
        <p:blipFill>
          <a:blip r:embed="rId5"/>
          <a:stretch>
            <a:fillRect/>
          </a:stretch>
        </p:blipFill>
        <p:spPr>
          <a:xfrm>
            <a:off x="9250571" y="60286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88012" y="42942"/>
            <a:ext cx="568585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pair</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785562"/>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feeble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537583F-6058-3F50-B700-AAF3055B0EE9}"/>
              </a:ext>
            </a:extLst>
          </p:cNvPr>
          <p:cNvPicPr>
            <a:picLocks noChangeAspect="1"/>
          </p:cNvPicPr>
          <p:nvPr/>
        </p:nvPicPr>
        <p:blipFill>
          <a:blip r:embed="rId4"/>
          <a:stretch>
            <a:fillRect/>
          </a:stretch>
        </p:blipFill>
        <p:spPr>
          <a:xfrm>
            <a:off x="8068405" y="602862"/>
            <a:ext cx="3251200" cy="3251200"/>
          </a:xfrm>
          <a:prstGeom prst="rect">
            <a:avLst/>
          </a:prstGeom>
        </p:spPr>
      </p:pic>
      <p:pic>
        <p:nvPicPr>
          <p:cNvPr id="4" name="Picture 3">
            <a:extLst>
              <a:ext uri="{FF2B5EF4-FFF2-40B4-BE49-F238E27FC236}">
                <a16:creationId xmlns:a16="http://schemas.microsoft.com/office/drawing/2014/main" id="{CC55D8CC-4ACC-B026-8583-DC1B8A340A71}"/>
              </a:ext>
            </a:extLst>
          </p:cNvPr>
          <p:cNvPicPr>
            <a:picLocks noChangeAspect="1"/>
          </p:cNvPicPr>
          <p:nvPr/>
        </p:nvPicPr>
        <p:blipFill>
          <a:blip r:embed="rId5"/>
          <a:stretch>
            <a:fillRect/>
          </a:stretch>
        </p:blipFill>
        <p:spPr>
          <a:xfrm>
            <a:off x="781866" y="576666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813751" y="2274766"/>
            <a:ext cx="149399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feast	</a:t>
            </a:r>
            <a:endParaRPr b="1" dirty="0">
              <a:latin typeface="Gill Sans MT" panose="020B0502020104020203" pitchFamily="34" charset="77"/>
              <a:sym typeface="American Typewriter"/>
            </a:endParaRPr>
          </a:p>
        </p:txBody>
      </p:sp>
      <p:sp>
        <p:nvSpPr>
          <p:cNvPr id="134" name="office"/>
          <p:cNvSpPr txBox="1"/>
          <p:nvPr/>
        </p:nvSpPr>
        <p:spPr>
          <a:xfrm>
            <a:off x="5979705" y="3183419"/>
            <a:ext cx="116217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half</a:t>
            </a:r>
            <a:endParaRPr dirty="0">
              <a:latin typeface="Gill Sans MT" panose="020B0502020104020203" pitchFamily="34" charset="77"/>
            </a:endParaRPr>
          </a:p>
        </p:txBody>
      </p:sp>
      <p:sp>
        <p:nvSpPr>
          <p:cNvPr id="135" name="spare"/>
          <p:cNvSpPr txBox="1"/>
          <p:nvPr/>
        </p:nvSpPr>
        <p:spPr>
          <a:xfrm>
            <a:off x="5695160" y="4033018"/>
            <a:ext cx="17312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invite</a:t>
            </a:r>
            <a:endParaRPr b="1" dirty="0">
              <a:latin typeface="Gill Sans MT" panose="020B0502020104020203" pitchFamily="34" charset="77"/>
              <a:sym typeface="American Typewriter"/>
            </a:endParaRPr>
          </a:p>
        </p:txBody>
      </p:sp>
      <p:sp>
        <p:nvSpPr>
          <p:cNvPr id="136" name="chipped"/>
          <p:cNvSpPr txBox="1"/>
          <p:nvPr/>
        </p:nvSpPr>
        <p:spPr>
          <a:xfrm>
            <a:off x="5573345" y="4958818"/>
            <a:ext cx="19749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match</a:t>
            </a:r>
            <a:endParaRPr dirty="0">
              <a:latin typeface="Gill Sans MT" panose="020B0502020104020203" pitchFamily="34" charset="77"/>
            </a:endParaRPr>
          </a:p>
        </p:txBody>
      </p:sp>
      <p:sp>
        <p:nvSpPr>
          <p:cNvPr id="137" name="lift"/>
          <p:cNvSpPr txBox="1"/>
          <p:nvPr/>
        </p:nvSpPr>
        <p:spPr>
          <a:xfrm>
            <a:off x="5933213" y="5829370"/>
            <a:ext cx="125515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pair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43838" y="892153"/>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gradual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7226" y="5203194"/>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inept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43C85BC-1D9B-D17D-53CA-64BC4F04E956}"/>
              </a:ext>
            </a:extLst>
          </p:cNvPr>
          <p:cNvPicPr>
            <a:picLocks noChangeAspect="1"/>
          </p:cNvPicPr>
          <p:nvPr/>
        </p:nvPicPr>
        <p:blipFill>
          <a:blip r:embed="rId4"/>
          <a:stretch>
            <a:fillRect/>
          </a:stretch>
        </p:blipFill>
        <p:spPr>
          <a:xfrm>
            <a:off x="9057608" y="595122"/>
            <a:ext cx="3251200" cy="3251200"/>
          </a:xfrm>
          <a:prstGeom prst="rect">
            <a:avLst/>
          </a:prstGeom>
        </p:spPr>
      </p:pic>
      <p:pic>
        <p:nvPicPr>
          <p:cNvPr id="4" name="Picture 3">
            <a:extLst>
              <a:ext uri="{FF2B5EF4-FFF2-40B4-BE49-F238E27FC236}">
                <a16:creationId xmlns:a16="http://schemas.microsoft.com/office/drawing/2014/main" id="{67B125A4-94D7-E866-9944-F4A287BA4A1A}"/>
              </a:ext>
            </a:extLst>
          </p:cNvPr>
          <p:cNvPicPr>
            <a:picLocks noChangeAspect="1"/>
          </p:cNvPicPr>
          <p:nvPr/>
        </p:nvPicPr>
        <p:blipFill>
          <a:blip r:embed="rId5"/>
          <a:stretch>
            <a:fillRect/>
          </a:stretch>
        </p:blipFill>
        <p:spPr>
          <a:xfrm>
            <a:off x="895013" y="5637774"/>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810" y="535325"/>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mingle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460495"/>
            <a:ext cx="1094421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ruin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2EB0EF9-3359-7513-762B-08453353EB7D}"/>
              </a:ext>
            </a:extLst>
          </p:cNvPr>
          <p:cNvPicPr>
            <a:picLocks noChangeAspect="1"/>
          </p:cNvPicPr>
          <p:nvPr/>
        </p:nvPicPr>
        <p:blipFill>
          <a:blip r:embed="rId4"/>
          <a:stretch>
            <a:fillRect/>
          </a:stretch>
        </p:blipFill>
        <p:spPr>
          <a:xfrm>
            <a:off x="9097351" y="630583"/>
            <a:ext cx="3251200" cy="3251200"/>
          </a:xfrm>
          <a:prstGeom prst="rect">
            <a:avLst/>
          </a:prstGeom>
        </p:spPr>
      </p:pic>
      <p:pic>
        <p:nvPicPr>
          <p:cNvPr id="4" name="Picture 3">
            <a:extLst>
              <a:ext uri="{FF2B5EF4-FFF2-40B4-BE49-F238E27FC236}">
                <a16:creationId xmlns:a16="http://schemas.microsoft.com/office/drawing/2014/main" id="{E7FDED92-0457-5615-2E48-4FFA0DA5D92F}"/>
              </a:ext>
            </a:extLst>
          </p:cNvPr>
          <p:cNvPicPr>
            <a:picLocks noChangeAspect="1"/>
          </p:cNvPicPr>
          <p:nvPr/>
        </p:nvPicPr>
        <p:blipFill>
          <a:blip r:embed="rId5"/>
          <a:stretch>
            <a:fillRect/>
          </a:stretch>
        </p:blipFill>
        <p:spPr>
          <a:xfrm>
            <a:off x="1492802" y="5725156"/>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13096" y="3418118"/>
            <a:ext cx="22955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gradual</a:t>
            </a:r>
            <a:endParaRPr b="1" dirty="0">
              <a:latin typeface="Gill Sans MT" panose="020B0502020104020203" pitchFamily="34" charset="77"/>
              <a:sym typeface="American Typewriter"/>
            </a:endParaRPr>
          </a:p>
        </p:txBody>
      </p:sp>
      <p:sp>
        <p:nvSpPr>
          <p:cNvPr id="140" name="tolerate"/>
          <p:cNvSpPr txBox="1"/>
          <p:nvPr/>
        </p:nvSpPr>
        <p:spPr>
          <a:xfrm>
            <a:off x="5627088" y="2522165"/>
            <a:ext cx="186749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feeble</a:t>
            </a:r>
            <a:endParaRPr dirty="0">
              <a:latin typeface="Gill Sans MT" panose="020B0502020104020203" pitchFamily="34" charset="77"/>
            </a:endParaRPr>
          </a:p>
        </p:txBody>
      </p:sp>
      <p:sp>
        <p:nvSpPr>
          <p:cNvPr id="141" name="fixation"/>
          <p:cNvSpPr txBox="1"/>
          <p:nvPr/>
        </p:nvSpPr>
        <p:spPr>
          <a:xfrm>
            <a:off x="5756947" y="4280417"/>
            <a:ext cx="160781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inept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53347" y="5188117"/>
            <a:ext cx="20983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mingle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858123" y="5996646"/>
            <a:ext cx="128881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ruin</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17899" y="1309202"/>
            <a:ext cx="178253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feast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5" name="The was a tear in Freddie’s new school jumper."/>
          <p:cNvSpPr txBox="1"/>
          <p:nvPr/>
        </p:nvSpPr>
        <p:spPr>
          <a:xfrm>
            <a:off x="0" y="663015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ate a </a:t>
            </a:r>
            <a:r>
              <a:rPr lang="en-GB" sz="4000" b="1" dirty="0">
                <a:latin typeface="Gill Sans MT" panose="020B0502020104020203" pitchFamily="34" charset="77"/>
              </a:rPr>
              <a:t>feast</a:t>
            </a:r>
            <a:r>
              <a:rPr lang="en-GB" sz="4000" dirty="0">
                <a:latin typeface="Gill Sans MT" panose="020B0502020104020203" pitchFamily="34" charset="77"/>
              </a:rPr>
              <a:t> of sweets on the last day of school.</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feast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40003275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dinner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festival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766878"/>
            <a:ext cx="7637658"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feast is a large and special meal.</a:t>
            </a:r>
          </a:p>
        </p:txBody>
      </p:sp>
      <p:pic>
        <p:nvPicPr>
          <p:cNvPr id="2" name="Picture 1">
            <a:extLst>
              <a:ext uri="{FF2B5EF4-FFF2-40B4-BE49-F238E27FC236}">
                <a16:creationId xmlns:a16="http://schemas.microsoft.com/office/drawing/2014/main" id="{BD77F566-D04C-273A-D8E4-876EFC13DAAF}"/>
              </a:ext>
            </a:extLst>
          </p:cNvPr>
          <p:cNvPicPr>
            <a:picLocks noChangeAspect="1"/>
          </p:cNvPicPr>
          <p:nvPr/>
        </p:nvPicPr>
        <p:blipFill>
          <a:blip r:embed="rId4"/>
          <a:stretch>
            <a:fillRect/>
          </a:stretch>
        </p:blipFill>
        <p:spPr>
          <a:xfrm>
            <a:off x="8485257" y="2737619"/>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31102" y="1309202"/>
            <a:ext cx="135614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half</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adverb</a:t>
            </a:r>
            <a:r>
              <a:rPr dirty="0">
                <a:latin typeface="Gill Sans MT" panose="020B0502020104020203" pitchFamily="34" charset="77"/>
              </a:rPr>
              <a:t>)</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looked </a:t>
            </a:r>
            <a:r>
              <a:rPr lang="en-GB" sz="4000" b="1" dirty="0">
                <a:latin typeface="Gill Sans MT" panose="020B0502020104020203" pitchFamily="34" charset="77"/>
              </a:rPr>
              <a:t>half</a:t>
            </a:r>
            <a:r>
              <a:rPr lang="en-GB" sz="4000" dirty="0">
                <a:latin typeface="Gill Sans MT" panose="020B0502020104020203" pitchFamily="34" charset="77"/>
              </a:rPr>
              <a:t> empty as so many children were off ill.</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half</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272593598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partly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unlimited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52F04B9D-C230-E003-9AE1-4826051E2FC1}"/>
              </a:ext>
            </a:extLst>
          </p:cNvPr>
          <p:cNvSpPr txBox="1"/>
          <p:nvPr/>
        </p:nvSpPr>
        <p:spPr>
          <a:xfrm flipH="1">
            <a:off x="815600" y="4212904"/>
            <a:ext cx="679136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You use half to say that something is only partly the case or happens to only a limited extent.</a:t>
            </a:r>
          </a:p>
        </p:txBody>
      </p:sp>
      <p:pic>
        <p:nvPicPr>
          <p:cNvPr id="2" name="Picture 1">
            <a:extLst>
              <a:ext uri="{FF2B5EF4-FFF2-40B4-BE49-F238E27FC236}">
                <a16:creationId xmlns:a16="http://schemas.microsoft.com/office/drawing/2014/main" id="{4D9BBFC9-CD32-C1F5-9DDA-9F52D1F1DD43}"/>
              </a:ext>
            </a:extLst>
          </p:cNvPr>
          <p:cNvPicPr>
            <a:picLocks noChangeAspect="1"/>
          </p:cNvPicPr>
          <p:nvPr/>
        </p:nvPicPr>
        <p:blipFill>
          <a:blip r:embed="rId4"/>
          <a:stretch>
            <a:fillRect/>
          </a:stretch>
        </p:blipFill>
        <p:spPr>
          <a:xfrm>
            <a:off x="8472945" y="2726290"/>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1343" y="1339979"/>
            <a:ext cx="1955664"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invite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James </a:t>
            </a:r>
            <a:r>
              <a:rPr lang="en-GB" sz="4000" b="1" dirty="0">
                <a:latin typeface="Gill Sans MT" panose="020B0502020104020203" pitchFamily="34" charset="77"/>
              </a:rPr>
              <a:t>invited</a:t>
            </a:r>
            <a:r>
              <a:rPr lang="en-GB" sz="4000" dirty="0">
                <a:latin typeface="Gill Sans MT" panose="020B0502020104020203" pitchFamily="34" charset="77"/>
              </a:rPr>
              <a:t> Hannah to read her story to the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a:t>
            </a:r>
            <a:r>
              <a:rPr lang="en-GB" dirty="0" err="1">
                <a:latin typeface="Gill Sans MT" panose="020B0502020104020203" pitchFamily="34" charset="77"/>
              </a:rPr>
              <a:t>vite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22750" y="1209476"/>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96271344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call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discourage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accompany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9618ACFD-BF52-BC4B-6CD6-80B77A69E253}"/>
              </a:ext>
            </a:extLst>
          </p:cNvPr>
          <p:cNvSpPr txBox="1"/>
          <p:nvPr/>
        </p:nvSpPr>
        <p:spPr>
          <a:xfrm>
            <a:off x="975848" y="4208821"/>
            <a:ext cx="669794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invite someone to something such as a party or a meal, you ask them to come to it.</a:t>
            </a:r>
          </a:p>
        </p:txBody>
      </p:sp>
      <p:pic>
        <p:nvPicPr>
          <p:cNvPr id="2" name="Picture 1">
            <a:extLst>
              <a:ext uri="{FF2B5EF4-FFF2-40B4-BE49-F238E27FC236}">
                <a16:creationId xmlns:a16="http://schemas.microsoft.com/office/drawing/2014/main" id="{13D331ED-BBD1-5C4E-9FE3-1682B5028E3A}"/>
              </a:ext>
            </a:extLst>
          </p:cNvPr>
          <p:cNvPicPr>
            <a:picLocks noChangeAspect="1"/>
          </p:cNvPicPr>
          <p:nvPr/>
        </p:nvPicPr>
        <p:blipFill>
          <a:blip r:embed="rId4"/>
          <a:stretch>
            <a:fillRect/>
          </a:stretch>
        </p:blipFill>
        <p:spPr>
          <a:xfrm>
            <a:off x="8608049" y="2817684"/>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50210" y="1309202"/>
            <a:ext cx="231794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match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112110" y="67152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answers needed to </a:t>
            </a:r>
            <a:r>
              <a:rPr lang="en-GB" sz="4000" b="1" dirty="0">
                <a:solidFill>
                  <a:schemeClr val="accent2"/>
                </a:solidFill>
                <a:latin typeface="Gill Sans MT" panose="020B0502020104020203" pitchFamily="34" charset="77"/>
              </a:rPr>
              <a:t>match</a:t>
            </a:r>
            <a:r>
              <a:rPr lang="en-GB" sz="4000" dirty="0">
                <a:solidFill>
                  <a:schemeClr val="accent2"/>
                </a:solidFill>
                <a:latin typeface="Gill Sans MT" panose="020B0502020104020203" pitchFamily="34" charset="77"/>
              </a:rPr>
              <a:t> those in the book.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match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417834187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exactly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duet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separation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miles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1CA1292-8ECD-B762-BDCE-B22BC2F149FD}"/>
              </a:ext>
            </a:extLst>
          </p:cNvPr>
          <p:cNvSpPr txBox="1"/>
          <p:nvPr/>
        </p:nvSpPr>
        <p:spPr>
          <a:xfrm>
            <a:off x="423339" y="4052343"/>
            <a:ext cx="6853269" cy="25648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something of a particular colour or design matches another thing, they have the same colour or design, or have a pleasing appearance when they are used together.</a:t>
            </a:r>
          </a:p>
        </p:txBody>
      </p:sp>
      <p:pic>
        <p:nvPicPr>
          <p:cNvPr id="5" name="Picture 4">
            <a:extLst>
              <a:ext uri="{FF2B5EF4-FFF2-40B4-BE49-F238E27FC236}">
                <a16:creationId xmlns:a16="http://schemas.microsoft.com/office/drawing/2014/main" id="{BC85AA3B-4304-1791-3C96-8CEA57E10AF6}"/>
              </a:ext>
            </a:extLst>
          </p:cNvPr>
          <p:cNvPicPr>
            <a:picLocks noChangeAspect="1"/>
          </p:cNvPicPr>
          <p:nvPr/>
        </p:nvPicPr>
        <p:blipFill>
          <a:blip r:embed="rId4"/>
          <a:stretch>
            <a:fillRect/>
          </a:stretch>
        </p:blipFill>
        <p:spPr>
          <a:xfrm>
            <a:off x="8472945" y="2569103"/>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65398" y="1309202"/>
            <a:ext cx="148758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pair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5735" y="4003673"/>
            <a:ext cx="7336290" cy="25648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pair of things are two things of the same size and shape that are used together or are both part of something, for example shoes, earrings, or parts of the body.</a:t>
            </a:r>
          </a:p>
        </p:txBody>
      </p:sp>
      <p:sp>
        <p:nvSpPr>
          <p:cNvPr id="155" name="The was a tear in Freddie’s new school jumper."/>
          <p:cNvSpPr txBox="1"/>
          <p:nvPr/>
        </p:nvSpPr>
        <p:spPr>
          <a:xfrm>
            <a:off x="5112" y="661790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asked to work in </a:t>
            </a:r>
            <a:r>
              <a:rPr lang="en-GB" sz="4000" b="1" dirty="0">
                <a:latin typeface="Gill Sans MT" panose="020B0502020104020203" pitchFamily="34" charset="77"/>
              </a:rPr>
              <a:t>pairs</a:t>
            </a:r>
            <a:r>
              <a:rPr lang="en-GB" sz="4000" dirty="0">
                <a:latin typeface="Gill Sans MT" panose="020B0502020104020203" pitchFamily="34" charset="77"/>
              </a:rPr>
              <a:t> for the lesson.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(pair)</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1545144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couple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socks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duo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single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hands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3FCB3BEC-1941-C665-C988-F327B4D5AB8D}"/>
              </a:ext>
            </a:extLst>
          </p:cNvPr>
          <p:cNvPicPr>
            <a:picLocks noChangeAspect="1"/>
          </p:cNvPicPr>
          <p:nvPr/>
        </p:nvPicPr>
        <p:blipFill>
          <a:blip r:embed="rId4"/>
          <a:stretch>
            <a:fillRect/>
          </a:stretch>
        </p:blipFill>
        <p:spPr>
          <a:xfrm>
            <a:off x="8358940" y="2552722"/>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44895</TotalTime>
  <Words>1322</Words>
  <Application>Microsoft Macintosh PowerPoint</Application>
  <PresentationFormat>Custom</PresentationFormat>
  <Paragraphs>350</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1975</cp:revision>
  <dcterms:modified xsi:type="dcterms:W3CDTF">2024-06-12T09:54:16Z</dcterms:modified>
</cp:coreProperties>
</file>